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73" r:id="rId2"/>
    <p:sldId id="274" r:id="rId3"/>
    <p:sldId id="275" r:id="rId4"/>
    <p:sldId id="271" r:id="rId5"/>
    <p:sldId id="272" r:id="rId6"/>
    <p:sldId id="277" r:id="rId7"/>
    <p:sldId id="263" r:id="rId8"/>
    <p:sldId id="264" r:id="rId9"/>
    <p:sldId id="265" r:id="rId10"/>
    <p:sldId id="266" r:id="rId11"/>
    <p:sldId id="267" r:id="rId12"/>
    <p:sldId id="268" r:id="rId13"/>
    <p:sldId id="269" r:id="rId14"/>
    <p:sldId id="270" r:id="rId15"/>
    <p:sldId id="278" r:id="rId16"/>
    <p:sldId id="257" r:id="rId17"/>
    <p:sldId id="258" r:id="rId18"/>
    <p:sldId id="259"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78" d="100"/>
          <a:sy n="78" d="100"/>
        </p:scale>
        <p:origin x="186"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209504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88571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61730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2611465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510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209850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869722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375484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2955528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D034A-51A8-4121-A5B6-F72B93269E02}"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423623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D034A-51A8-4121-A5B6-F72B93269E02}"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84362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3D034A-51A8-4121-A5B6-F72B93269E02}" type="datetimeFigureOut">
              <a:rPr lang="en-US" smtClean="0"/>
              <a:t>6/30/2021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19449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3D034A-51A8-4121-A5B6-F72B93269E02}" type="datetimeFigureOut">
              <a:rPr lang="en-US" smtClean="0"/>
              <a:t>6/30/2021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245787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3D034A-51A8-4121-A5B6-F72B93269E02}" type="datetimeFigureOut">
              <a:rPr lang="en-US" smtClean="0"/>
              <a:t>6/30/2021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406104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3D034A-51A8-4121-A5B6-F72B93269E02}"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776792-212A-46FB-A462-4C2D8F6E4912}" type="slidenum">
              <a:rPr lang="en-US" smtClean="0"/>
              <a:t>‹#›</a:t>
            </a:fld>
            <a:endParaRPr lang="en-US"/>
          </a:p>
        </p:txBody>
      </p:sp>
    </p:spTree>
    <p:extLst>
      <p:ext uri="{BB962C8B-B14F-4D97-AF65-F5344CB8AC3E}">
        <p14:creationId xmlns:p14="http://schemas.microsoft.com/office/powerpoint/2010/main" val="4153394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776792-212A-46FB-A462-4C2D8F6E4912}" type="slidenum">
              <a:rPr lang="en-US" smtClean="0"/>
              <a:t>‹#›</a:t>
            </a:fld>
            <a:endParaRPr lang="en-US"/>
          </a:p>
        </p:txBody>
      </p:sp>
      <p:sp>
        <p:nvSpPr>
          <p:cNvPr id="5" name="Date Placeholder 4"/>
          <p:cNvSpPr>
            <a:spLocks noGrp="1"/>
          </p:cNvSpPr>
          <p:nvPr>
            <p:ph type="dt" sz="half" idx="10"/>
          </p:nvPr>
        </p:nvSpPr>
        <p:spPr/>
        <p:txBody>
          <a:bodyPr/>
          <a:lstStyle/>
          <a:p>
            <a:fld id="{4B3D034A-51A8-4121-A5B6-F72B93269E02}" type="datetimeFigureOut">
              <a:rPr lang="en-US" smtClean="0"/>
              <a:t>6/30/2021</a:t>
            </a:fld>
            <a:endParaRPr lang="en-US"/>
          </a:p>
        </p:txBody>
      </p:sp>
    </p:spTree>
    <p:extLst>
      <p:ext uri="{BB962C8B-B14F-4D97-AF65-F5344CB8AC3E}">
        <p14:creationId xmlns:p14="http://schemas.microsoft.com/office/powerpoint/2010/main" val="2900552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B3D034A-51A8-4121-A5B6-F72B93269E02}" type="datetimeFigureOut">
              <a:rPr lang="en-US" smtClean="0"/>
              <a:t>6/30/2021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776792-212A-46FB-A462-4C2D8F6E4912}" type="slidenum">
              <a:rPr lang="en-US" smtClean="0"/>
              <a:t>‹#›</a:t>
            </a:fld>
            <a:endParaRPr lang="en-US"/>
          </a:p>
        </p:txBody>
      </p:sp>
    </p:spTree>
    <p:extLst>
      <p:ext uri="{BB962C8B-B14F-4D97-AF65-F5344CB8AC3E}">
        <p14:creationId xmlns:p14="http://schemas.microsoft.com/office/powerpoint/2010/main" val="200715997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602A-472B-4095-8D6C-A9D2D3B07381}"/>
              </a:ext>
            </a:extLst>
          </p:cNvPr>
          <p:cNvSpPr>
            <a:spLocks noGrp="1"/>
          </p:cNvSpPr>
          <p:nvPr>
            <p:ph type="title"/>
          </p:nvPr>
        </p:nvSpPr>
        <p:spPr>
          <a:xfrm>
            <a:off x="977462" y="962479"/>
            <a:ext cx="7655735" cy="3641052"/>
          </a:xfrm>
        </p:spPr>
        <p:txBody>
          <a:bodyPr/>
          <a:lstStyle/>
          <a:p>
            <a:pPr algn="ctr"/>
            <a:br>
              <a:rPr lang="en-US"/>
            </a:br>
            <a:r>
              <a:rPr lang="en-US" sz="4800"/>
              <a:t>ANZ Assignment</a:t>
            </a:r>
            <a:br>
              <a:rPr lang="en-US" sz="4800"/>
            </a:br>
            <a:br>
              <a:rPr lang="en-US" sz="4800"/>
            </a:br>
            <a:r>
              <a:rPr lang="en-US" sz="4800"/>
              <a:t>								- Vijay Iyer</a:t>
            </a:r>
            <a:endParaRPr lang="en-US" dirty="0"/>
          </a:p>
        </p:txBody>
      </p:sp>
    </p:spTree>
    <p:extLst>
      <p:ext uri="{BB962C8B-B14F-4D97-AF65-F5344CB8AC3E}">
        <p14:creationId xmlns:p14="http://schemas.microsoft.com/office/powerpoint/2010/main" val="989873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1D89-2D75-413E-AE5D-897681E901F3}"/>
              </a:ext>
            </a:extLst>
          </p:cNvPr>
          <p:cNvSpPr>
            <a:spLocks noGrp="1"/>
          </p:cNvSpPr>
          <p:nvPr>
            <p:ph type="title"/>
          </p:nvPr>
        </p:nvSpPr>
        <p:spPr>
          <a:xfrm>
            <a:off x="658924" y="82006"/>
            <a:ext cx="8596668" cy="1320800"/>
          </a:xfrm>
        </p:spPr>
        <p:txBody>
          <a:bodyPr/>
          <a:lstStyle/>
          <a:p>
            <a:r>
              <a:rPr lang="en-US" dirty="0"/>
              <a:t>Task 2 – Supplier Location in Western Australia</a:t>
            </a:r>
          </a:p>
        </p:txBody>
      </p:sp>
      <p:pic>
        <p:nvPicPr>
          <p:cNvPr id="5" name="Content Placeholder 4">
            <a:extLst>
              <a:ext uri="{FF2B5EF4-FFF2-40B4-BE49-F238E27FC236}">
                <a16:creationId xmlns:a16="http://schemas.microsoft.com/office/drawing/2014/main" id="{B462B7E5-685F-42FE-8CDF-0F5B02EE8CB5}"/>
              </a:ext>
            </a:extLst>
          </p:cNvPr>
          <p:cNvPicPr>
            <a:picLocks noGrp="1" noChangeAspect="1"/>
          </p:cNvPicPr>
          <p:nvPr>
            <p:ph idx="1"/>
          </p:nvPr>
        </p:nvPicPr>
        <p:blipFill>
          <a:blip r:embed="rId2"/>
          <a:stretch>
            <a:fillRect/>
          </a:stretch>
        </p:blipFill>
        <p:spPr>
          <a:xfrm>
            <a:off x="1569714" y="1199660"/>
            <a:ext cx="6020937" cy="4299014"/>
          </a:xfrm>
        </p:spPr>
      </p:pic>
      <p:sp>
        <p:nvSpPr>
          <p:cNvPr id="6" name="Title 1">
            <a:extLst>
              <a:ext uri="{FF2B5EF4-FFF2-40B4-BE49-F238E27FC236}">
                <a16:creationId xmlns:a16="http://schemas.microsoft.com/office/drawing/2014/main" id="{6FFAAC0C-B210-4EE1-A59F-2465A75984C5}"/>
              </a:ext>
            </a:extLst>
          </p:cNvPr>
          <p:cNvSpPr txBox="1">
            <a:spLocks/>
          </p:cNvSpPr>
          <p:nvPr/>
        </p:nvSpPr>
        <p:spPr>
          <a:xfrm>
            <a:off x="726430" y="5537200"/>
            <a:ext cx="8643240" cy="1359327"/>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WA, the main cluster is near Perth CBD. There are small clusters near Karratha and Christmas Island. The bank can look to set up 2 office – one near CBD like Joondalup and one at Karratha.</a:t>
            </a:r>
            <a:endParaRPr lang="en-US" sz="1800" dirty="0">
              <a:latin typeface="+mn-lt"/>
            </a:endParaRPr>
          </a:p>
        </p:txBody>
      </p:sp>
    </p:spTree>
    <p:extLst>
      <p:ext uri="{BB962C8B-B14F-4D97-AF65-F5344CB8AC3E}">
        <p14:creationId xmlns:p14="http://schemas.microsoft.com/office/powerpoint/2010/main" val="368066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66AF-1525-4815-B519-104EF86035E3}"/>
              </a:ext>
            </a:extLst>
          </p:cNvPr>
          <p:cNvSpPr>
            <a:spLocks noGrp="1"/>
          </p:cNvSpPr>
          <p:nvPr>
            <p:ph type="title"/>
          </p:nvPr>
        </p:nvSpPr>
        <p:spPr>
          <a:xfrm>
            <a:off x="726430" y="94206"/>
            <a:ext cx="8596668" cy="1320800"/>
          </a:xfrm>
        </p:spPr>
        <p:txBody>
          <a:bodyPr/>
          <a:lstStyle/>
          <a:p>
            <a:r>
              <a:rPr lang="en-US" dirty="0"/>
              <a:t>Task 2 – Supplier Location in Australian Capital Territory</a:t>
            </a:r>
          </a:p>
        </p:txBody>
      </p:sp>
      <p:pic>
        <p:nvPicPr>
          <p:cNvPr id="5" name="Content Placeholder 4">
            <a:extLst>
              <a:ext uri="{FF2B5EF4-FFF2-40B4-BE49-F238E27FC236}">
                <a16:creationId xmlns:a16="http://schemas.microsoft.com/office/drawing/2014/main" id="{72645C62-C764-4DE6-9442-3CE78D96BEC3}"/>
              </a:ext>
            </a:extLst>
          </p:cNvPr>
          <p:cNvPicPr>
            <a:picLocks noGrp="1" noChangeAspect="1"/>
          </p:cNvPicPr>
          <p:nvPr>
            <p:ph idx="1"/>
          </p:nvPr>
        </p:nvPicPr>
        <p:blipFill>
          <a:blip r:embed="rId2"/>
          <a:stretch>
            <a:fillRect/>
          </a:stretch>
        </p:blipFill>
        <p:spPr>
          <a:xfrm>
            <a:off x="3452623" y="1215504"/>
            <a:ext cx="3144282" cy="3881437"/>
          </a:xfrm>
        </p:spPr>
      </p:pic>
      <p:sp>
        <p:nvSpPr>
          <p:cNvPr id="6" name="Title 1">
            <a:extLst>
              <a:ext uri="{FF2B5EF4-FFF2-40B4-BE49-F238E27FC236}">
                <a16:creationId xmlns:a16="http://schemas.microsoft.com/office/drawing/2014/main" id="{6520BF92-70CD-4B4D-BB60-8694C7414FFA}"/>
              </a:ext>
            </a:extLst>
          </p:cNvPr>
          <p:cNvSpPr txBox="1">
            <a:spLocks/>
          </p:cNvSpPr>
          <p:nvPr/>
        </p:nvSpPr>
        <p:spPr>
          <a:xfrm>
            <a:off x="634376" y="5250069"/>
            <a:ext cx="8643240" cy="1444104"/>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ACT, there are 3 main clusters of suppliers, one near North Canberra, one near Canberra Airport and one near </a:t>
            </a:r>
            <a:r>
              <a:rPr lang="en-US" sz="2400" dirty="0" err="1">
                <a:solidFill>
                  <a:schemeClr val="tx1">
                    <a:lumMod val="75000"/>
                    <a:lumOff val="25000"/>
                  </a:schemeClr>
                </a:solidFill>
                <a:latin typeface="+mn-lt"/>
                <a:ea typeface="+mn-ea"/>
                <a:cs typeface="+mn-cs"/>
              </a:rPr>
              <a:t>Woden</a:t>
            </a:r>
            <a:r>
              <a:rPr lang="en-US" sz="2400" dirty="0">
                <a:solidFill>
                  <a:schemeClr val="tx1">
                    <a:lumMod val="75000"/>
                    <a:lumOff val="25000"/>
                  </a:schemeClr>
                </a:solidFill>
                <a:latin typeface="+mn-lt"/>
                <a:ea typeface="+mn-ea"/>
                <a:cs typeface="+mn-cs"/>
              </a:rPr>
              <a:t>. The bank can look to set up 3 different office location, but the best location would be near Canberra Airport or near North Canberra.</a:t>
            </a:r>
          </a:p>
          <a:p>
            <a:endParaRPr lang="en-US" sz="1800" dirty="0">
              <a:latin typeface="+mn-lt"/>
            </a:endParaRPr>
          </a:p>
        </p:txBody>
      </p:sp>
    </p:spTree>
    <p:extLst>
      <p:ext uri="{BB962C8B-B14F-4D97-AF65-F5344CB8AC3E}">
        <p14:creationId xmlns:p14="http://schemas.microsoft.com/office/powerpoint/2010/main" val="429241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13BB-2081-43DD-9484-473BDF820DA9}"/>
              </a:ext>
            </a:extLst>
          </p:cNvPr>
          <p:cNvSpPr>
            <a:spLocks noGrp="1"/>
          </p:cNvSpPr>
          <p:nvPr>
            <p:ph type="title"/>
          </p:nvPr>
        </p:nvSpPr>
        <p:spPr>
          <a:xfrm>
            <a:off x="677685" y="57277"/>
            <a:ext cx="8596668" cy="1320800"/>
          </a:xfrm>
        </p:spPr>
        <p:txBody>
          <a:bodyPr/>
          <a:lstStyle/>
          <a:p>
            <a:r>
              <a:rPr lang="en-US" dirty="0"/>
              <a:t>Task 2 – Supplier Location in Tasmania</a:t>
            </a:r>
          </a:p>
        </p:txBody>
      </p:sp>
      <p:pic>
        <p:nvPicPr>
          <p:cNvPr id="5" name="Content Placeholder 4">
            <a:extLst>
              <a:ext uri="{FF2B5EF4-FFF2-40B4-BE49-F238E27FC236}">
                <a16:creationId xmlns:a16="http://schemas.microsoft.com/office/drawing/2014/main" id="{8B3EA726-6B5F-44CC-ABAF-7F9E1B1F8E07}"/>
              </a:ext>
            </a:extLst>
          </p:cNvPr>
          <p:cNvPicPr>
            <a:picLocks noGrp="1" noChangeAspect="1"/>
          </p:cNvPicPr>
          <p:nvPr>
            <p:ph idx="1"/>
          </p:nvPr>
        </p:nvPicPr>
        <p:blipFill>
          <a:blip r:embed="rId2"/>
          <a:stretch>
            <a:fillRect/>
          </a:stretch>
        </p:blipFill>
        <p:spPr>
          <a:xfrm>
            <a:off x="2823803" y="927068"/>
            <a:ext cx="4525362" cy="3881437"/>
          </a:xfrm>
        </p:spPr>
      </p:pic>
      <p:sp>
        <p:nvSpPr>
          <p:cNvPr id="6" name="Title 1">
            <a:extLst>
              <a:ext uri="{FF2B5EF4-FFF2-40B4-BE49-F238E27FC236}">
                <a16:creationId xmlns:a16="http://schemas.microsoft.com/office/drawing/2014/main" id="{EAAAA27A-E7BB-4B19-B8B5-79C838497235}"/>
              </a:ext>
            </a:extLst>
          </p:cNvPr>
          <p:cNvSpPr txBox="1">
            <a:spLocks/>
          </p:cNvSpPr>
          <p:nvPr/>
        </p:nvSpPr>
        <p:spPr>
          <a:xfrm>
            <a:off x="677685" y="5065961"/>
            <a:ext cx="8643240" cy="144410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Tasmania, the bank can look to set up office near Hobart CBD, as that’s a main cluster of just 274 suppliers. Suburbs like </a:t>
            </a:r>
            <a:r>
              <a:rPr lang="en-US" sz="2400" dirty="0" err="1">
                <a:solidFill>
                  <a:schemeClr val="tx1">
                    <a:lumMod val="75000"/>
                    <a:lumOff val="25000"/>
                  </a:schemeClr>
                </a:solidFill>
                <a:latin typeface="+mn-lt"/>
                <a:ea typeface="+mn-ea"/>
                <a:cs typeface="+mn-cs"/>
              </a:rPr>
              <a:t>Moonah</a:t>
            </a:r>
            <a:r>
              <a:rPr lang="en-US" sz="2400" dirty="0">
                <a:solidFill>
                  <a:schemeClr val="tx1">
                    <a:lumMod val="75000"/>
                    <a:lumOff val="25000"/>
                  </a:schemeClr>
                </a:solidFill>
                <a:latin typeface="+mn-lt"/>
                <a:ea typeface="+mn-ea"/>
                <a:cs typeface="+mn-cs"/>
              </a:rPr>
              <a:t> or </a:t>
            </a:r>
            <a:r>
              <a:rPr lang="en-US" sz="2400" dirty="0" err="1">
                <a:solidFill>
                  <a:schemeClr val="tx1">
                    <a:lumMod val="75000"/>
                    <a:lumOff val="25000"/>
                  </a:schemeClr>
                </a:solidFill>
                <a:latin typeface="+mn-lt"/>
                <a:ea typeface="+mn-ea"/>
                <a:cs typeface="+mn-cs"/>
              </a:rPr>
              <a:t>Glenorchy</a:t>
            </a:r>
            <a:r>
              <a:rPr lang="en-US" sz="2400" dirty="0">
                <a:solidFill>
                  <a:schemeClr val="tx1">
                    <a:lumMod val="75000"/>
                    <a:lumOff val="25000"/>
                  </a:schemeClr>
                </a:solidFill>
                <a:latin typeface="+mn-lt"/>
                <a:ea typeface="+mn-ea"/>
                <a:cs typeface="+mn-cs"/>
              </a:rPr>
              <a:t> can be looked for cheaper alternatives.</a:t>
            </a:r>
          </a:p>
          <a:p>
            <a:endParaRPr lang="en-US" sz="1800" dirty="0">
              <a:latin typeface="+mn-lt"/>
            </a:endParaRPr>
          </a:p>
        </p:txBody>
      </p:sp>
    </p:spTree>
    <p:extLst>
      <p:ext uri="{BB962C8B-B14F-4D97-AF65-F5344CB8AC3E}">
        <p14:creationId xmlns:p14="http://schemas.microsoft.com/office/powerpoint/2010/main" val="268237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A732-4170-41F8-87C8-430D3B3DB5EA}"/>
              </a:ext>
            </a:extLst>
          </p:cNvPr>
          <p:cNvSpPr>
            <a:spLocks noGrp="1"/>
          </p:cNvSpPr>
          <p:nvPr>
            <p:ph type="title"/>
          </p:nvPr>
        </p:nvSpPr>
        <p:spPr>
          <a:xfrm>
            <a:off x="677334" y="81826"/>
            <a:ext cx="8596668" cy="1320800"/>
          </a:xfrm>
        </p:spPr>
        <p:txBody>
          <a:bodyPr/>
          <a:lstStyle/>
          <a:p>
            <a:r>
              <a:rPr lang="en-US" dirty="0"/>
              <a:t>Task 2 – Supplier location in Northern Territory </a:t>
            </a:r>
          </a:p>
        </p:txBody>
      </p:sp>
      <p:pic>
        <p:nvPicPr>
          <p:cNvPr id="5" name="Content Placeholder 4">
            <a:extLst>
              <a:ext uri="{FF2B5EF4-FFF2-40B4-BE49-F238E27FC236}">
                <a16:creationId xmlns:a16="http://schemas.microsoft.com/office/drawing/2014/main" id="{DD8D1182-CBF1-4D01-9AC8-C85A1C8D5C4B}"/>
              </a:ext>
            </a:extLst>
          </p:cNvPr>
          <p:cNvPicPr>
            <a:picLocks noGrp="1" noChangeAspect="1"/>
          </p:cNvPicPr>
          <p:nvPr>
            <p:ph idx="1"/>
          </p:nvPr>
        </p:nvPicPr>
        <p:blipFill>
          <a:blip r:embed="rId2"/>
          <a:stretch>
            <a:fillRect/>
          </a:stretch>
        </p:blipFill>
        <p:spPr>
          <a:xfrm>
            <a:off x="2917998" y="1253331"/>
            <a:ext cx="3929366" cy="4351338"/>
          </a:xfrm>
        </p:spPr>
      </p:pic>
      <p:sp>
        <p:nvSpPr>
          <p:cNvPr id="6" name="Title 1">
            <a:extLst>
              <a:ext uri="{FF2B5EF4-FFF2-40B4-BE49-F238E27FC236}">
                <a16:creationId xmlns:a16="http://schemas.microsoft.com/office/drawing/2014/main" id="{060CF400-CA5B-4500-A39A-2389B6270524}"/>
              </a:ext>
            </a:extLst>
          </p:cNvPr>
          <p:cNvSpPr txBox="1">
            <a:spLocks/>
          </p:cNvSpPr>
          <p:nvPr/>
        </p:nvSpPr>
        <p:spPr>
          <a:xfrm>
            <a:off x="824620" y="5610806"/>
            <a:ext cx="8643240" cy="14441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NT, there are 2 main clusters, one near Darwin and another near Alice Springs. Office location like Alice springs and Palmerston can be looked for.</a:t>
            </a:r>
          </a:p>
          <a:p>
            <a:endParaRPr lang="en-US" sz="1800" dirty="0">
              <a:latin typeface="+mn-lt"/>
            </a:endParaRPr>
          </a:p>
        </p:txBody>
      </p:sp>
    </p:spTree>
    <p:extLst>
      <p:ext uri="{BB962C8B-B14F-4D97-AF65-F5344CB8AC3E}">
        <p14:creationId xmlns:p14="http://schemas.microsoft.com/office/powerpoint/2010/main" val="1791091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26F5-320B-4ADA-9D31-13BE4E416A85}"/>
              </a:ext>
            </a:extLst>
          </p:cNvPr>
          <p:cNvSpPr>
            <a:spLocks noGrp="1"/>
          </p:cNvSpPr>
          <p:nvPr>
            <p:ph type="title"/>
          </p:nvPr>
        </p:nvSpPr>
        <p:spPr>
          <a:xfrm>
            <a:off x="609828" y="94100"/>
            <a:ext cx="8596668" cy="1320800"/>
          </a:xfrm>
        </p:spPr>
        <p:txBody>
          <a:bodyPr/>
          <a:lstStyle/>
          <a:p>
            <a:r>
              <a:rPr lang="en-US" dirty="0"/>
              <a:t>Task 2 – Supplier location in Queensland</a:t>
            </a:r>
          </a:p>
        </p:txBody>
      </p:sp>
      <p:pic>
        <p:nvPicPr>
          <p:cNvPr id="5" name="Content Placeholder 4">
            <a:extLst>
              <a:ext uri="{FF2B5EF4-FFF2-40B4-BE49-F238E27FC236}">
                <a16:creationId xmlns:a16="http://schemas.microsoft.com/office/drawing/2014/main" id="{88212A49-2E07-4ABB-AC32-01CC4CCC732A}"/>
              </a:ext>
            </a:extLst>
          </p:cNvPr>
          <p:cNvPicPr>
            <a:picLocks noGrp="1" noChangeAspect="1"/>
          </p:cNvPicPr>
          <p:nvPr>
            <p:ph idx="1"/>
          </p:nvPr>
        </p:nvPicPr>
        <p:blipFill>
          <a:blip r:embed="rId2"/>
          <a:stretch>
            <a:fillRect/>
          </a:stretch>
        </p:blipFill>
        <p:spPr>
          <a:xfrm>
            <a:off x="2937024" y="886677"/>
            <a:ext cx="4118230" cy="4351338"/>
          </a:xfrm>
        </p:spPr>
      </p:pic>
      <p:sp>
        <p:nvSpPr>
          <p:cNvPr id="6" name="Title 1">
            <a:extLst>
              <a:ext uri="{FF2B5EF4-FFF2-40B4-BE49-F238E27FC236}">
                <a16:creationId xmlns:a16="http://schemas.microsoft.com/office/drawing/2014/main" id="{21444E33-4DF0-40CE-B645-036D26AE110E}"/>
              </a:ext>
            </a:extLst>
          </p:cNvPr>
          <p:cNvSpPr txBox="1">
            <a:spLocks/>
          </p:cNvSpPr>
          <p:nvPr/>
        </p:nvSpPr>
        <p:spPr>
          <a:xfrm>
            <a:off x="634376" y="5317575"/>
            <a:ext cx="8643240" cy="144410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Queensland, there are two main clusters of suppliers, one near Brisbane and other near Cairns. The bank can look into Cairns and suburbs like Logan City or Ipswich near Brisbane CBD.</a:t>
            </a:r>
          </a:p>
          <a:p>
            <a:endParaRPr lang="en-US" sz="1800" dirty="0">
              <a:latin typeface="+mn-lt"/>
            </a:endParaRPr>
          </a:p>
        </p:txBody>
      </p:sp>
    </p:spTree>
    <p:extLst>
      <p:ext uri="{BB962C8B-B14F-4D97-AF65-F5344CB8AC3E}">
        <p14:creationId xmlns:p14="http://schemas.microsoft.com/office/powerpoint/2010/main" val="315966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322E-4B0D-4B7E-A2C7-E170AF019509}"/>
              </a:ext>
            </a:extLst>
          </p:cNvPr>
          <p:cNvSpPr>
            <a:spLocks noGrp="1"/>
          </p:cNvSpPr>
          <p:nvPr>
            <p:ph type="title"/>
          </p:nvPr>
        </p:nvSpPr>
        <p:spPr/>
        <p:txBody>
          <a:bodyPr/>
          <a:lstStyle/>
          <a:p>
            <a:r>
              <a:rPr lang="en-US" dirty="0"/>
              <a:t>Task 2 – Government Agencies Location</a:t>
            </a:r>
          </a:p>
        </p:txBody>
      </p:sp>
      <p:pic>
        <p:nvPicPr>
          <p:cNvPr id="5" name="Content Placeholder 4">
            <a:extLst>
              <a:ext uri="{FF2B5EF4-FFF2-40B4-BE49-F238E27FC236}">
                <a16:creationId xmlns:a16="http://schemas.microsoft.com/office/drawing/2014/main" id="{F558C5B8-709B-4602-BBC1-949F5864262A}"/>
              </a:ext>
            </a:extLst>
          </p:cNvPr>
          <p:cNvPicPr>
            <a:picLocks noGrp="1" noChangeAspect="1"/>
          </p:cNvPicPr>
          <p:nvPr>
            <p:ph idx="1"/>
          </p:nvPr>
        </p:nvPicPr>
        <p:blipFill>
          <a:blip r:embed="rId2"/>
          <a:stretch>
            <a:fillRect/>
          </a:stretch>
        </p:blipFill>
        <p:spPr>
          <a:xfrm>
            <a:off x="2510449" y="1270000"/>
            <a:ext cx="5176615" cy="3881437"/>
          </a:xfrm>
        </p:spPr>
      </p:pic>
      <p:sp>
        <p:nvSpPr>
          <p:cNvPr id="6" name="Title 1">
            <a:extLst>
              <a:ext uri="{FF2B5EF4-FFF2-40B4-BE49-F238E27FC236}">
                <a16:creationId xmlns:a16="http://schemas.microsoft.com/office/drawing/2014/main" id="{19CA692E-B9EA-4A32-8B16-09802B430FEB}"/>
              </a:ext>
            </a:extLst>
          </p:cNvPr>
          <p:cNvSpPr txBox="1">
            <a:spLocks/>
          </p:cNvSpPr>
          <p:nvPr/>
        </p:nvSpPr>
        <p:spPr>
          <a:xfrm>
            <a:off x="677334" y="5311438"/>
            <a:ext cx="8643240" cy="144410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For Government Agencies, their location is pretty much similar to supplier location, but in small numbers. So the office location decided for suppliers will also be for government agencies.</a:t>
            </a:r>
            <a:endParaRPr lang="en-US" sz="1800" dirty="0">
              <a:latin typeface="+mn-lt"/>
            </a:endParaRPr>
          </a:p>
        </p:txBody>
      </p:sp>
    </p:spTree>
    <p:extLst>
      <p:ext uri="{BB962C8B-B14F-4D97-AF65-F5344CB8AC3E}">
        <p14:creationId xmlns:p14="http://schemas.microsoft.com/office/powerpoint/2010/main" val="2388021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5DC8-7366-4653-9960-97F038BAB218}"/>
              </a:ext>
            </a:extLst>
          </p:cNvPr>
          <p:cNvSpPr>
            <a:spLocks noGrp="1"/>
          </p:cNvSpPr>
          <p:nvPr>
            <p:ph type="title"/>
          </p:nvPr>
        </p:nvSpPr>
        <p:spPr/>
        <p:txBody>
          <a:bodyPr/>
          <a:lstStyle/>
          <a:p>
            <a:r>
              <a:rPr lang="en-US" dirty="0"/>
              <a:t>Machine Learning Use Case</a:t>
            </a:r>
          </a:p>
        </p:txBody>
      </p:sp>
      <p:sp>
        <p:nvSpPr>
          <p:cNvPr id="3" name="Content Placeholder 2">
            <a:extLst>
              <a:ext uri="{FF2B5EF4-FFF2-40B4-BE49-F238E27FC236}">
                <a16:creationId xmlns:a16="http://schemas.microsoft.com/office/drawing/2014/main" id="{EC47682C-855D-48E3-9F13-A1C52C61BD94}"/>
              </a:ext>
            </a:extLst>
          </p:cNvPr>
          <p:cNvSpPr>
            <a:spLocks noGrp="1"/>
          </p:cNvSpPr>
          <p:nvPr>
            <p:ph idx="1"/>
          </p:nvPr>
        </p:nvSpPr>
        <p:spPr>
          <a:xfrm>
            <a:off x="838200" y="2371810"/>
            <a:ext cx="10515600" cy="2948893"/>
          </a:xfrm>
        </p:spPr>
        <p:txBody>
          <a:bodyPr>
            <a:normAutofit lnSpcReduction="10000"/>
          </a:bodyPr>
          <a:lstStyle/>
          <a:p>
            <a:r>
              <a:rPr lang="en-US" sz="2400" b="1" dirty="0"/>
              <a:t>Use of clustering and technique called regionalization to understand the demographics where the services to be targeted for the suppliers in the future.</a:t>
            </a:r>
          </a:p>
          <a:p>
            <a:r>
              <a:rPr lang="en-US" sz="2400" dirty="0"/>
              <a:t>Using the statistical attributes like suppliers tender contract value, their UNSPSC Contract title and other attributes and using their spatial region, the clusters can be spatially segregated giving an idea on the regions performance over the years and where we can target our business services in the future</a:t>
            </a:r>
            <a:endParaRPr lang="en-US" sz="2400" b="1" dirty="0"/>
          </a:p>
          <a:p>
            <a:endParaRPr lang="en-US" sz="2400" b="1" dirty="0"/>
          </a:p>
        </p:txBody>
      </p:sp>
    </p:spTree>
    <p:extLst>
      <p:ext uri="{BB962C8B-B14F-4D97-AF65-F5344CB8AC3E}">
        <p14:creationId xmlns:p14="http://schemas.microsoft.com/office/powerpoint/2010/main" val="1045836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C94B-968F-4AA2-AAE7-9614DB2B73F7}"/>
              </a:ext>
            </a:extLst>
          </p:cNvPr>
          <p:cNvSpPr>
            <a:spLocks noGrp="1"/>
          </p:cNvSpPr>
          <p:nvPr>
            <p:ph type="title"/>
          </p:nvPr>
        </p:nvSpPr>
        <p:spPr/>
        <p:txBody>
          <a:bodyPr/>
          <a:lstStyle/>
          <a:p>
            <a:r>
              <a:rPr lang="en-US" dirty="0"/>
              <a:t>Machine Learning Use Case (Continued)</a:t>
            </a:r>
          </a:p>
        </p:txBody>
      </p:sp>
      <p:sp>
        <p:nvSpPr>
          <p:cNvPr id="3" name="Content Placeholder 2">
            <a:extLst>
              <a:ext uri="{FF2B5EF4-FFF2-40B4-BE49-F238E27FC236}">
                <a16:creationId xmlns:a16="http://schemas.microsoft.com/office/drawing/2014/main" id="{9FD5FA93-FC8F-4974-9E0B-6463100FE9B8}"/>
              </a:ext>
            </a:extLst>
          </p:cNvPr>
          <p:cNvSpPr>
            <a:spLocks noGrp="1"/>
          </p:cNvSpPr>
          <p:nvPr>
            <p:ph idx="1"/>
          </p:nvPr>
        </p:nvSpPr>
        <p:spPr/>
        <p:txBody>
          <a:bodyPr>
            <a:normAutofit/>
          </a:bodyPr>
          <a:lstStyle/>
          <a:p>
            <a:r>
              <a:rPr lang="en-US" sz="2400" dirty="0"/>
              <a:t>Approach here is to use the unsupervised machine learning algorithms like different forms of clustering to split the dataset into groups of observations that are similar within the group and dissimilar between with an additional constraint of spatial neighbors.</a:t>
            </a:r>
          </a:p>
          <a:p>
            <a:r>
              <a:rPr lang="en-US" sz="2400" dirty="0"/>
              <a:t>Semi Supervised machine learning algorithm Reg K-means algorithm can be used which is basically K-means for regionalization by specifying contiguity constraints based on a neighborhood representation.</a:t>
            </a:r>
          </a:p>
        </p:txBody>
      </p:sp>
    </p:spTree>
    <p:extLst>
      <p:ext uri="{BB962C8B-B14F-4D97-AF65-F5344CB8AC3E}">
        <p14:creationId xmlns:p14="http://schemas.microsoft.com/office/powerpoint/2010/main" val="121569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4E6A-34B7-4B71-8582-D91BAD84228B}"/>
              </a:ext>
            </a:extLst>
          </p:cNvPr>
          <p:cNvSpPr>
            <a:spLocks noGrp="1"/>
          </p:cNvSpPr>
          <p:nvPr>
            <p:ph type="title"/>
          </p:nvPr>
        </p:nvSpPr>
        <p:spPr/>
        <p:txBody>
          <a:bodyPr/>
          <a:lstStyle/>
          <a:p>
            <a:r>
              <a:rPr lang="en-US" dirty="0"/>
              <a:t>Machine Learning Use Case (Continued)</a:t>
            </a:r>
          </a:p>
        </p:txBody>
      </p:sp>
      <p:sp>
        <p:nvSpPr>
          <p:cNvPr id="3" name="Content Placeholder 2">
            <a:extLst>
              <a:ext uri="{FF2B5EF4-FFF2-40B4-BE49-F238E27FC236}">
                <a16:creationId xmlns:a16="http://schemas.microsoft.com/office/drawing/2014/main" id="{D3D21143-A9D4-4264-A535-81106E7E03F2}"/>
              </a:ext>
            </a:extLst>
          </p:cNvPr>
          <p:cNvSpPr>
            <a:spLocks noGrp="1"/>
          </p:cNvSpPr>
          <p:nvPr>
            <p:ph idx="1"/>
          </p:nvPr>
        </p:nvSpPr>
        <p:spPr/>
        <p:txBody>
          <a:bodyPr/>
          <a:lstStyle/>
          <a:p>
            <a:pPr marL="0" indent="0">
              <a:buNone/>
            </a:pPr>
            <a:r>
              <a:rPr lang="en-US" sz="2400" dirty="0"/>
              <a:t>Pro/Cons:</a:t>
            </a:r>
          </a:p>
          <a:p>
            <a:pPr marL="0" indent="0">
              <a:buNone/>
            </a:pPr>
            <a:r>
              <a:rPr lang="en-US" sz="2400" dirty="0"/>
              <a:t>More than disadvantages, there is lot of constraints in handling the regional clustering or regionalization. They are:</a:t>
            </a:r>
          </a:p>
          <a:p>
            <a:r>
              <a:rPr lang="en-US" sz="2400" dirty="0"/>
              <a:t>Ensuring Spatial Contiguity of each region,</a:t>
            </a:r>
          </a:p>
          <a:p>
            <a:r>
              <a:rPr lang="en-US" sz="2400" dirty="0"/>
              <a:t>Deciding on homogenous regions to be formed</a:t>
            </a:r>
          </a:p>
          <a:p>
            <a:pPr marL="0" indent="0">
              <a:buNone/>
            </a:pPr>
            <a:endParaRPr lang="en-US" dirty="0"/>
          </a:p>
        </p:txBody>
      </p:sp>
    </p:spTree>
    <p:extLst>
      <p:ext uri="{BB962C8B-B14F-4D97-AF65-F5344CB8AC3E}">
        <p14:creationId xmlns:p14="http://schemas.microsoft.com/office/powerpoint/2010/main" val="4035546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465C10-FFEC-44E8-88E7-1F2128468203}"/>
              </a:ext>
            </a:extLst>
          </p:cNvPr>
          <p:cNvSpPr>
            <a:spLocks noGrp="1"/>
          </p:cNvSpPr>
          <p:nvPr>
            <p:ph idx="1"/>
          </p:nvPr>
        </p:nvSpPr>
        <p:spPr/>
        <p:txBody>
          <a:bodyPr>
            <a:normAutofit/>
          </a:bodyPr>
          <a:lstStyle/>
          <a:p>
            <a:pPr marL="0" indent="0" algn="ctr">
              <a:buNone/>
            </a:pPr>
            <a:r>
              <a:rPr lang="en-US" sz="4800" dirty="0"/>
              <a:t>THANK YOU!!</a:t>
            </a:r>
          </a:p>
        </p:txBody>
      </p:sp>
    </p:spTree>
    <p:extLst>
      <p:ext uri="{BB962C8B-B14F-4D97-AF65-F5344CB8AC3E}">
        <p14:creationId xmlns:p14="http://schemas.microsoft.com/office/powerpoint/2010/main" val="299600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4A3E-7B03-4FF5-843E-F4C45468E6C3}"/>
              </a:ext>
            </a:extLst>
          </p:cNvPr>
          <p:cNvSpPr>
            <a:spLocks noGrp="1"/>
          </p:cNvSpPr>
          <p:nvPr>
            <p:ph type="title"/>
          </p:nvPr>
        </p:nvSpPr>
        <p:spPr/>
        <p:txBody>
          <a:bodyPr>
            <a:normAutofit/>
          </a:bodyPr>
          <a:lstStyle/>
          <a:p>
            <a:r>
              <a:rPr lang="en-US" dirty="0"/>
              <a:t>Task 1</a:t>
            </a:r>
            <a:endParaRPr lang="en-US" sz="2400" dirty="0"/>
          </a:p>
        </p:txBody>
      </p:sp>
      <p:sp>
        <p:nvSpPr>
          <p:cNvPr id="3" name="Content Placeholder 2">
            <a:extLst>
              <a:ext uri="{FF2B5EF4-FFF2-40B4-BE49-F238E27FC236}">
                <a16:creationId xmlns:a16="http://schemas.microsoft.com/office/drawing/2014/main" id="{E34200BB-F1D8-49DD-8C7E-D54D783BAFE7}"/>
              </a:ext>
            </a:extLst>
          </p:cNvPr>
          <p:cNvSpPr>
            <a:spLocks noGrp="1"/>
          </p:cNvSpPr>
          <p:nvPr>
            <p:ph idx="1"/>
          </p:nvPr>
        </p:nvSpPr>
        <p:spPr/>
        <p:txBody>
          <a:bodyPr>
            <a:normAutofit lnSpcReduction="10000"/>
          </a:bodyPr>
          <a:lstStyle/>
          <a:p>
            <a:r>
              <a:rPr lang="en-US" sz="2400" dirty="0"/>
              <a:t>To know which customers the bank should provide services, I analyzed the data and used the attribute “Value” to derive the insights.</a:t>
            </a:r>
          </a:p>
          <a:p>
            <a:r>
              <a:rPr lang="en-US" sz="2400" dirty="0"/>
              <a:t>The reason to use just “Value” attribute is that there is not enough attribute to look into.</a:t>
            </a:r>
          </a:p>
          <a:p>
            <a:r>
              <a:rPr lang="en-US" sz="2400" dirty="0"/>
              <a:t>“Value” attribute gives an insight on the tender contract value the government agency or the supplier has. </a:t>
            </a:r>
          </a:p>
          <a:p>
            <a:r>
              <a:rPr lang="en-US" sz="2400" dirty="0"/>
              <a:t>Doing an aggregation of contract value would give us an insight the leading government agencies and supplier can target and deal business with it.</a:t>
            </a:r>
          </a:p>
          <a:p>
            <a:endParaRPr lang="en-US" sz="2400" dirty="0"/>
          </a:p>
        </p:txBody>
      </p:sp>
    </p:spTree>
    <p:extLst>
      <p:ext uri="{BB962C8B-B14F-4D97-AF65-F5344CB8AC3E}">
        <p14:creationId xmlns:p14="http://schemas.microsoft.com/office/powerpoint/2010/main" val="4155479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1560-02E9-4FC9-B1E7-512FBC890E5C}"/>
              </a:ext>
            </a:extLst>
          </p:cNvPr>
          <p:cNvSpPr>
            <a:spLocks noGrp="1"/>
          </p:cNvSpPr>
          <p:nvPr>
            <p:ph type="title"/>
          </p:nvPr>
        </p:nvSpPr>
        <p:spPr/>
        <p:txBody>
          <a:bodyPr>
            <a:normAutofit/>
          </a:bodyPr>
          <a:lstStyle/>
          <a:p>
            <a:r>
              <a:rPr lang="en-US" dirty="0"/>
              <a:t>Task 1</a:t>
            </a:r>
          </a:p>
        </p:txBody>
      </p:sp>
      <p:sp>
        <p:nvSpPr>
          <p:cNvPr id="3" name="Content Placeholder 2">
            <a:extLst>
              <a:ext uri="{FF2B5EF4-FFF2-40B4-BE49-F238E27FC236}">
                <a16:creationId xmlns:a16="http://schemas.microsoft.com/office/drawing/2014/main" id="{6094E24D-40F7-4E20-991B-EDC19CDA341B}"/>
              </a:ext>
            </a:extLst>
          </p:cNvPr>
          <p:cNvSpPr>
            <a:spLocks noGrp="1"/>
          </p:cNvSpPr>
          <p:nvPr>
            <p:ph idx="1"/>
          </p:nvPr>
        </p:nvSpPr>
        <p:spPr/>
        <p:txBody>
          <a:bodyPr>
            <a:normAutofit lnSpcReduction="10000"/>
          </a:bodyPr>
          <a:lstStyle/>
          <a:p>
            <a:r>
              <a:rPr lang="en-US" sz="2400" dirty="0"/>
              <a:t>Since all the government agencies are Australian we can directly provide service to top 10 (an assumption that we are focusing on top 10 government agencies and suppliers each initially) government agency with highest aggregation of values of tender contract they have given.</a:t>
            </a:r>
          </a:p>
          <a:p>
            <a:r>
              <a:rPr lang="en-US" sz="2400" dirty="0"/>
              <a:t>On the other hand, there are suppliers who belong to Australia and outside Australia. Assuming, the bank wants to deal with local suppliers and then gradually expanding their business to, we can select top 10 suppliers with highest aggregation of values of tender contracts they have.</a:t>
            </a:r>
          </a:p>
          <a:p>
            <a:endParaRPr lang="en-US" sz="2400" dirty="0"/>
          </a:p>
        </p:txBody>
      </p:sp>
    </p:spTree>
    <p:extLst>
      <p:ext uri="{BB962C8B-B14F-4D97-AF65-F5344CB8AC3E}">
        <p14:creationId xmlns:p14="http://schemas.microsoft.com/office/powerpoint/2010/main" val="277018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6AAF-B038-445A-A3A7-B7B1FC5C89BB}"/>
              </a:ext>
            </a:extLst>
          </p:cNvPr>
          <p:cNvSpPr>
            <a:spLocks noGrp="1"/>
          </p:cNvSpPr>
          <p:nvPr>
            <p:ph type="title"/>
          </p:nvPr>
        </p:nvSpPr>
        <p:spPr/>
        <p:txBody>
          <a:bodyPr>
            <a:normAutofit/>
          </a:bodyPr>
          <a:lstStyle/>
          <a:p>
            <a:r>
              <a:rPr lang="en-US" dirty="0"/>
              <a:t>Task 1 - Results</a:t>
            </a:r>
            <a:endParaRPr lang="en-US" sz="2800" dirty="0"/>
          </a:p>
        </p:txBody>
      </p:sp>
      <p:pic>
        <p:nvPicPr>
          <p:cNvPr id="5" name="Content Placeholder 4">
            <a:extLst>
              <a:ext uri="{FF2B5EF4-FFF2-40B4-BE49-F238E27FC236}">
                <a16:creationId xmlns:a16="http://schemas.microsoft.com/office/drawing/2014/main" id="{121550C1-F96C-4493-8315-EFAD2D4DA189}"/>
              </a:ext>
            </a:extLst>
          </p:cNvPr>
          <p:cNvPicPr>
            <a:picLocks noGrp="1" noChangeAspect="1"/>
          </p:cNvPicPr>
          <p:nvPr>
            <p:ph idx="1"/>
          </p:nvPr>
        </p:nvPicPr>
        <p:blipFill>
          <a:blip r:embed="rId2"/>
          <a:stretch>
            <a:fillRect/>
          </a:stretch>
        </p:blipFill>
        <p:spPr>
          <a:xfrm>
            <a:off x="677863" y="2584139"/>
            <a:ext cx="8596312" cy="3034335"/>
          </a:xfrm>
        </p:spPr>
      </p:pic>
      <p:sp>
        <p:nvSpPr>
          <p:cNvPr id="6" name="Title 1">
            <a:extLst>
              <a:ext uri="{FF2B5EF4-FFF2-40B4-BE49-F238E27FC236}">
                <a16:creationId xmlns:a16="http://schemas.microsoft.com/office/drawing/2014/main" id="{B88AE51B-916D-42F2-9747-1863E80555AF}"/>
              </a:ext>
            </a:extLst>
          </p:cNvPr>
          <p:cNvSpPr txBox="1">
            <a:spLocks/>
          </p:cNvSpPr>
          <p:nvPr/>
        </p:nvSpPr>
        <p:spPr>
          <a:xfrm>
            <a:off x="677334" y="1596869"/>
            <a:ext cx="8596668" cy="513185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These are top 10 government agencies with highest aggregated tender contract. (Values is in $)</a:t>
            </a: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r>
              <a:rPr lang="en-US" sz="2400" dirty="0">
                <a:solidFill>
                  <a:schemeClr val="tx1">
                    <a:lumMod val="75000"/>
                    <a:lumOff val="25000"/>
                  </a:schemeClr>
                </a:solidFill>
                <a:latin typeface="+mn-lt"/>
                <a:ea typeface="+mn-ea"/>
                <a:cs typeface="+mn-cs"/>
              </a:rPr>
              <a:t>Department of Defense has the highest aggregated contract tender value of 338 billion dollars.</a:t>
            </a:r>
          </a:p>
          <a:p>
            <a:endParaRPr lang="en-US" sz="2400" dirty="0">
              <a:solidFill>
                <a:schemeClr val="tx1">
                  <a:lumMod val="75000"/>
                  <a:lumOff val="25000"/>
                </a:schemeClr>
              </a:solidFill>
              <a:latin typeface="+mn-lt"/>
              <a:ea typeface="+mn-ea"/>
              <a:cs typeface="+mn-cs"/>
            </a:endParaRPr>
          </a:p>
          <a:p>
            <a:endParaRPr lang="en-US" sz="1800" dirty="0">
              <a:latin typeface="+mn-lt"/>
            </a:endParaRPr>
          </a:p>
        </p:txBody>
      </p:sp>
    </p:spTree>
    <p:extLst>
      <p:ext uri="{BB962C8B-B14F-4D97-AF65-F5344CB8AC3E}">
        <p14:creationId xmlns:p14="http://schemas.microsoft.com/office/powerpoint/2010/main" val="1510169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C0C8-3B05-40EE-9686-ECA21764FE71}"/>
              </a:ext>
            </a:extLst>
          </p:cNvPr>
          <p:cNvSpPr>
            <a:spLocks noGrp="1"/>
          </p:cNvSpPr>
          <p:nvPr>
            <p:ph type="title"/>
          </p:nvPr>
        </p:nvSpPr>
        <p:spPr/>
        <p:txBody>
          <a:bodyPr>
            <a:normAutofit/>
          </a:bodyPr>
          <a:lstStyle/>
          <a:p>
            <a:r>
              <a:rPr lang="en-US" dirty="0"/>
              <a:t>Task 1 - Results</a:t>
            </a:r>
          </a:p>
        </p:txBody>
      </p:sp>
      <p:pic>
        <p:nvPicPr>
          <p:cNvPr id="5" name="Content Placeholder 4">
            <a:extLst>
              <a:ext uri="{FF2B5EF4-FFF2-40B4-BE49-F238E27FC236}">
                <a16:creationId xmlns:a16="http://schemas.microsoft.com/office/drawing/2014/main" id="{A1E06264-6228-44E0-AE13-E65451CCC500}"/>
              </a:ext>
            </a:extLst>
          </p:cNvPr>
          <p:cNvPicPr>
            <a:picLocks noGrp="1" noChangeAspect="1"/>
          </p:cNvPicPr>
          <p:nvPr>
            <p:ph idx="1"/>
          </p:nvPr>
        </p:nvPicPr>
        <p:blipFill>
          <a:blip r:embed="rId2"/>
          <a:stretch>
            <a:fillRect/>
          </a:stretch>
        </p:blipFill>
        <p:spPr>
          <a:xfrm>
            <a:off x="677863" y="2288076"/>
            <a:ext cx="8596312" cy="3626460"/>
          </a:xfrm>
        </p:spPr>
      </p:pic>
      <p:sp>
        <p:nvSpPr>
          <p:cNvPr id="6" name="Title 1">
            <a:extLst>
              <a:ext uri="{FF2B5EF4-FFF2-40B4-BE49-F238E27FC236}">
                <a16:creationId xmlns:a16="http://schemas.microsoft.com/office/drawing/2014/main" id="{BC0176F2-B18B-4B25-83AD-854ABB5E245C}"/>
              </a:ext>
            </a:extLst>
          </p:cNvPr>
          <p:cNvSpPr txBox="1">
            <a:spLocks/>
          </p:cNvSpPr>
          <p:nvPr/>
        </p:nvSpPr>
        <p:spPr>
          <a:xfrm>
            <a:off x="677334" y="1464439"/>
            <a:ext cx="8596668" cy="5131853"/>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These are top 10 supplier agencies with highest aggregated tender contract. (Values is in $)</a:t>
            </a: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endParaRPr lang="en-US" sz="2400" dirty="0">
              <a:solidFill>
                <a:schemeClr val="tx1">
                  <a:lumMod val="75000"/>
                  <a:lumOff val="25000"/>
                </a:schemeClr>
              </a:solidFill>
              <a:latin typeface="+mn-lt"/>
              <a:ea typeface="+mn-ea"/>
              <a:cs typeface="+mn-cs"/>
            </a:endParaRPr>
          </a:p>
          <a:p>
            <a:r>
              <a:rPr lang="en-US" sz="2400" dirty="0">
                <a:solidFill>
                  <a:schemeClr val="tx1">
                    <a:lumMod val="75000"/>
                    <a:lumOff val="25000"/>
                  </a:schemeClr>
                </a:solidFill>
                <a:latin typeface="+mn-lt"/>
                <a:ea typeface="+mn-ea"/>
                <a:cs typeface="+mn-cs"/>
              </a:rPr>
              <a:t>Boeing Defense Australia LTD has the aggregated tender contract value of 60 billion dollars.</a:t>
            </a:r>
          </a:p>
          <a:p>
            <a:endParaRPr lang="en-US" sz="2400" dirty="0">
              <a:solidFill>
                <a:schemeClr val="tx1">
                  <a:lumMod val="75000"/>
                  <a:lumOff val="25000"/>
                </a:schemeClr>
              </a:solidFill>
              <a:latin typeface="+mn-lt"/>
              <a:ea typeface="+mn-ea"/>
              <a:cs typeface="+mn-cs"/>
            </a:endParaRPr>
          </a:p>
          <a:p>
            <a:endParaRPr lang="en-US" sz="1800" dirty="0">
              <a:latin typeface="+mn-lt"/>
            </a:endParaRPr>
          </a:p>
        </p:txBody>
      </p:sp>
    </p:spTree>
    <p:extLst>
      <p:ext uri="{BB962C8B-B14F-4D97-AF65-F5344CB8AC3E}">
        <p14:creationId xmlns:p14="http://schemas.microsoft.com/office/powerpoint/2010/main" val="348792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F417-D97A-40B6-8119-9D82FEA5ECB4}"/>
              </a:ext>
            </a:extLst>
          </p:cNvPr>
          <p:cNvSpPr>
            <a:spLocks noGrp="1"/>
          </p:cNvSpPr>
          <p:nvPr>
            <p:ph type="title"/>
          </p:nvPr>
        </p:nvSpPr>
        <p:spPr/>
        <p:txBody>
          <a:bodyPr/>
          <a:lstStyle/>
          <a:p>
            <a:r>
              <a:rPr lang="en-US" dirty="0"/>
              <a:t>Task 2</a:t>
            </a:r>
          </a:p>
        </p:txBody>
      </p:sp>
      <p:sp>
        <p:nvSpPr>
          <p:cNvPr id="3" name="Content Placeholder 2">
            <a:extLst>
              <a:ext uri="{FF2B5EF4-FFF2-40B4-BE49-F238E27FC236}">
                <a16:creationId xmlns:a16="http://schemas.microsoft.com/office/drawing/2014/main" id="{918EFFCC-41F8-4778-A794-2CAC60247D34}"/>
              </a:ext>
            </a:extLst>
          </p:cNvPr>
          <p:cNvSpPr>
            <a:spLocks noGrp="1"/>
          </p:cNvSpPr>
          <p:nvPr>
            <p:ph idx="1"/>
          </p:nvPr>
        </p:nvSpPr>
        <p:spPr/>
        <p:txBody>
          <a:bodyPr>
            <a:normAutofit/>
          </a:bodyPr>
          <a:lstStyle/>
          <a:p>
            <a:r>
              <a:rPr lang="en-US" sz="2400" dirty="0"/>
              <a:t>To proceed with task 2, we need latitude and longitude of the zip code of original dataset.</a:t>
            </a:r>
          </a:p>
          <a:p>
            <a:r>
              <a:rPr lang="en-US" sz="2400" dirty="0"/>
              <a:t>For this, an additional dataset “Australian Postcodes” is used, which provides all the information needed for plotting the location of government agencies and suppliers</a:t>
            </a:r>
          </a:p>
        </p:txBody>
      </p:sp>
    </p:spTree>
    <p:extLst>
      <p:ext uri="{BB962C8B-B14F-4D97-AF65-F5344CB8AC3E}">
        <p14:creationId xmlns:p14="http://schemas.microsoft.com/office/powerpoint/2010/main" val="2004302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449E-E30F-421C-83FB-1A286103CE69}"/>
              </a:ext>
            </a:extLst>
          </p:cNvPr>
          <p:cNvSpPr>
            <a:spLocks noGrp="1"/>
          </p:cNvSpPr>
          <p:nvPr>
            <p:ph type="title"/>
          </p:nvPr>
        </p:nvSpPr>
        <p:spPr>
          <a:xfrm>
            <a:off x="702559" y="275371"/>
            <a:ext cx="8596668" cy="1320800"/>
          </a:xfrm>
        </p:spPr>
        <p:txBody>
          <a:bodyPr/>
          <a:lstStyle/>
          <a:p>
            <a:r>
              <a:rPr lang="en-US" dirty="0"/>
              <a:t>Task 2 </a:t>
            </a:r>
            <a:r>
              <a:rPr lang="en-US" sz="4400" dirty="0"/>
              <a:t>- </a:t>
            </a:r>
            <a:r>
              <a:rPr lang="en-US" sz="3600" dirty="0"/>
              <a:t>Supplier Location in Victoria</a:t>
            </a:r>
            <a:endParaRPr lang="en-US" dirty="0"/>
          </a:p>
        </p:txBody>
      </p:sp>
      <p:pic>
        <p:nvPicPr>
          <p:cNvPr id="5" name="Content Placeholder 4">
            <a:extLst>
              <a:ext uri="{FF2B5EF4-FFF2-40B4-BE49-F238E27FC236}">
                <a16:creationId xmlns:a16="http://schemas.microsoft.com/office/drawing/2014/main" id="{E44457D9-56ED-49E5-BE59-D22F7DDA253C}"/>
              </a:ext>
            </a:extLst>
          </p:cNvPr>
          <p:cNvPicPr>
            <a:picLocks noGrp="1" noChangeAspect="1"/>
          </p:cNvPicPr>
          <p:nvPr>
            <p:ph idx="1"/>
          </p:nvPr>
        </p:nvPicPr>
        <p:blipFill>
          <a:blip r:embed="rId2"/>
          <a:stretch>
            <a:fillRect/>
          </a:stretch>
        </p:blipFill>
        <p:spPr>
          <a:xfrm>
            <a:off x="1545590" y="1122521"/>
            <a:ext cx="6696895" cy="3881437"/>
          </a:xfrm>
        </p:spPr>
      </p:pic>
      <p:sp>
        <p:nvSpPr>
          <p:cNvPr id="6" name="Title 1">
            <a:extLst>
              <a:ext uri="{FF2B5EF4-FFF2-40B4-BE49-F238E27FC236}">
                <a16:creationId xmlns:a16="http://schemas.microsoft.com/office/drawing/2014/main" id="{3B863F83-A031-400C-B208-17D563FE7709}"/>
              </a:ext>
            </a:extLst>
          </p:cNvPr>
          <p:cNvSpPr txBox="1">
            <a:spLocks/>
          </p:cNvSpPr>
          <p:nvPr/>
        </p:nvSpPr>
        <p:spPr>
          <a:xfrm>
            <a:off x="834989" y="5262343"/>
            <a:ext cx="8643240" cy="1444104"/>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Victoria, the supplier location is distributed all across but there are 4 main clusters near Melbourne CBD, Bendigo, Wodonga and </a:t>
            </a:r>
            <a:r>
              <a:rPr lang="en-US" sz="2400" dirty="0" err="1">
                <a:solidFill>
                  <a:schemeClr val="tx1">
                    <a:lumMod val="75000"/>
                    <a:lumOff val="25000"/>
                  </a:schemeClr>
                </a:solidFill>
                <a:latin typeface="+mn-lt"/>
                <a:ea typeface="+mn-ea"/>
                <a:cs typeface="+mn-cs"/>
              </a:rPr>
              <a:t>Traralagon</a:t>
            </a:r>
            <a:r>
              <a:rPr lang="en-US" sz="2400" dirty="0">
                <a:solidFill>
                  <a:schemeClr val="tx1">
                    <a:lumMod val="75000"/>
                    <a:lumOff val="25000"/>
                  </a:schemeClr>
                </a:solidFill>
                <a:latin typeface="+mn-lt"/>
                <a:ea typeface="+mn-ea"/>
                <a:cs typeface="+mn-cs"/>
              </a:rPr>
              <a:t>. So if the bank is looking to set up offices, they can set up at these locations and for Melbourne CBD, suburb like St Kilda or Hawthorn can be looked into.</a:t>
            </a:r>
          </a:p>
          <a:p>
            <a:endParaRPr lang="en-US" sz="2400" dirty="0">
              <a:solidFill>
                <a:schemeClr val="tx1">
                  <a:lumMod val="75000"/>
                  <a:lumOff val="25000"/>
                </a:schemeClr>
              </a:solidFill>
              <a:latin typeface="+mn-lt"/>
              <a:ea typeface="+mn-ea"/>
              <a:cs typeface="+mn-cs"/>
            </a:endParaRPr>
          </a:p>
          <a:p>
            <a:endParaRPr lang="en-US" sz="1800" dirty="0">
              <a:latin typeface="+mn-lt"/>
            </a:endParaRPr>
          </a:p>
        </p:txBody>
      </p:sp>
    </p:spTree>
    <p:extLst>
      <p:ext uri="{BB962C8B-B14F-4D97-AF65-F5344CB8AC3E}">
        <p14:creationId xmlns:p14="http://schemas.microsoft.com/office/powerpoint/2010/main" val="3706222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AE2E-15F4-4531-B8A6-311B80BC1926}"/>
              </a:ext>
            </a:extLst>
          </p:cNvPr>
          <p:cNvSpPr>
            <a:spLocks noGrp="1"/>
          </p:cNvSpPr>
          <p:nvPr>
            <p:ph type="title"/>
          </p:nvPr>
        </p:nvSpPr>
        <p:spPr>
          <a:xfrm>
            <a:off x="634376" y="0"/>
            <a:ext cx="8596668" cy="1320800"/>
          </a:xfrm>
        </p:spPr>
        <p:txBody>
          <a:bodyPr/>
          <a:lstStyle/>
          <a:p>
            <a:r>
              <a:rPr lang="en-US" dirty="0"/>
              <a:t>Task 2</a:t>
            </a:r>
            <a:r>
              <a:rPr lang="en-US" sz="4400" dirty="0"/>
              <a:t> - </a:t>
            </a:r>
            <a:r>
              <a:rPr lang="en-US" sz="3600" dirty="0"/>
              <a:t>Supplier Location in NSW</a:t>
            </a:r>
            <a:endParaRPr lang="en-US" dirty="0"/>
          </a:p>
        </p:txBody>
      </p:sp>
      <p:pic>
        <p:nvPicPr>
          <p:cNvPr id="5" name="Content Placeholder 4">
            <a:extLst>
              <a:ext uri="{FF2B5EF4-FFF2-40B4-BE49-F238E27FC236}">
                <a16:creationId xmlns:a16="http://schemas.microsoft.com/office/drawing/2014/main" id="{73FA4455-9305-43ED-A17E-88501E580E50}"/>
              </a:ext>
            </a:extLst>
          </p:cNvPr>
          <p:cNvPicPr>
            <a:picLocks noGrp="1" noChangeAspect="1"/>
          </p:cNvPicPr>
          <p:nvPr>
            <p:ph idx="1"/>
          </p:nvPr>
        </p:nvPicPr>
        <p:blipFill>
          <a:blip r:embed="rId2"/>
          <a:stretch>
            <a:fillRect/>
          </a:stretch>
        </p:blipFill>
        <p:spPr>
          <a:xfrm>
            <a:off x="1159459" y="708707"/>
            <a:ext cx="6878268" cy="4351338"/>
          </a:xfrm>
        </p:spPr>
      </p:pic>
      <p:sp>
        <p:nvSpPr>
          <p:cNvPr id="6" name="Title 1">
            <a:extLst>
              <a:ext uri="{FF2B5EF4-FFF2-40B4-BE49-F238E27FC236}">
                <a16:creationId xmlns:a16="http://schemas.microsoft.com/office/drawing/2014/main" id="{10085750-FB1B-41A9-B578-F2BA2002795A}"/>
              </a:ext>
            </a:extLst>
          </p:cNvPr>
          <p:cNvSpPr txBox="1">
            <a:spLocks/>
          </p:cNvSpPr>
          <p:nvPr/>
        </p:nvSpPr>
        <p:spPr>
          <a:xfrm>
            <a:off x="634376" y="5317575"/>
            <a:ext cx="8643240" cy="1444104"/>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NSW, the main clusters are near Wollolong, Sydney CBD, Newcastle and </a:t>
            </a:r>
            <a:r>
              <a:rPr lang="en-US" sz="2400" dirty="0" err="1">
                <a:solidFill>
                  <a:schemeClr val="tx1">
                    <a:lumMod val="75000"/>
                    <a:lumOff val="25000"/>
                  </a:schemeClr>
                </a:solidFill>
                <a:latin typeface="+mn-lt"/>
                <a:ea typeface="+mn-ea"/>
                <a:cs typeface="+mn-cs"/>
              </a:rPr>
              <a:t>Queanbeyan</a:t>
            </a:r>
            <a:r>
              <a:rPr lang="en-US" sz="2400" dirty="0">
                <a:solidFill>
                  <a:schemeClr val="tx1">
                    <a:lumMod val="75000"/>
                    <a:lumOff val="25000"/>
                  </a:schemeClr>
                </a:solidFill>
                <a:latin typeface="+mn-lt"/>
                <a:ea typeface="+mn-ea"/>
                <a:cs typeface="+mn-cs"/>
              </a:rPr>
              <a:t>. We can set up office near these locations and for </a:t>
            </a:r>
            <a:r>
              <a:rPr lang="en-US" sz="2400" dirty="0" err="1">
                <a:solidFill>
                  <a:schemeClr val="tx1">
                    <a:lumMod val="75000"/>
                    <a:lumOff val="25000"/>
                  </a:schemeClr>
                </a:solidFill>
                <a:latin typeface="+mn-lt"/>
                <a:ea typeface="+mn-ea"/>
                <a:cs typeface="+mn-cs"/>
              </a:rPr>
              <a:t>Queanbeyan</a:t>
            </a:r>
            <a:r>
              <a:rPr lang="en-US" sz="2400" dirty="0">
                <a:solidFill>
                  <a:schemeClr val="tx1">
                    <a:lumMod val="75000"/>
                    <a:lumOff val="25000"/>
                  </a:schemeClr>
                </a:solidFill>
                <a:latin typeface="+mn-lt"/>
                <a:ea typeface="+mn-ea"/>
                <a:cs typeface="+mn-cs"/>
              </a:rPr>
              <a:t>, we can avoid since it is near ACT and we will be setting up one there. For Sydney CBD, we can look for cheaper suburbs like North Ryde or Parramatta can be looked into.</a:t>
            </a:r>
          </a:p>
          <a:p>
            <a:endParaRPr lang="en-US" sz="1800" dirty="0">
              <a:latin typeface="+mn-lt"/>
            </a:endParaRPr>
          </a:p>
        </p:txBody>
      </p:sp>
    </p:spTree>
    <p:extLst>
      <p:ext uri="{BB962C8B-B14F-4D97-AF65-F5344CB8AC3E}">
        <p14:creationId xmlns:p14="http://schemas.microsoft.com/office/powerpoint/2010/main" val="316966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2BCA-CDDA-4332-AE1C-4DA456FC5C4E}"/>
              </a:ext>
            </a:extLst>
          </p:cNvPr>
          <p:cNvSpPr>
            <a:spLocks noGrp="1"/>
          </p:cNvSpPr>
          <p:nvPr>
            <p:ph type="title"/>
          </p:nvPr>
        </p:nvSpPr>
        <p:spPr>
          <a:xfrm>
            <a:off x="597554" y="81825"/>
            <a:ext cx="8596668" cy="1320800"/>
          </a:xfrm>
        </p:spPr>
        <p:txBody>
          <a:bodyPr/>
          <a:lstStyle/>
          <a:p>
            <a:r>
              <a:rPr lang="en-US" dirty="0"/>
              <a:t>Task 2 – Supplier Location in South Australia</a:t>
            </a:r>
          </a:p>
        </p:txBody>
      </p:sp>
      <p:pic>
        <p:nvPicPr>
          <p:cNvPr id="5" name="Content Placeholder 4">
            <a:extLst>
              <a:ext uri="{FF2B5EF4-FFF2-40B4-BE49-F238E27FC236}">
                <a16:creationId xmlns:a16="http://schemas.microsoft.com/office/drawing/2014/main" id="{B2A2FA3C-AED2-4D8B-BAE5-E67DA6FA0AB5}"/>
              </a:ext>
            </a:extLst>
          </p:cNvPr>
          <p:cNvPicPr>
            <a:picLocks noGrp="1" noChangeAspect="1"/>
          </p:cNvPicPr>
          <p:nvPr>
            <p:ph idx="1"/>
          </p:nvPr>
        </p:nvPicPr>
        <p:blipFill>
          <a:blip r:embed="rId2"/>
          <a:stretch>
            <a:fillRect/>
          </a:stretch>
        </p:blipFill>
        <p:spPr>
          <a:xfrm>
            <a:off x="1730376" y="1252325"/>
            <a:ext cx="6331023" cy="3881437"/>
          </a:xfrm>
        </p:spPr>
      </p:pic>
      <p:sp>
        <p:nvSpPr>
          <p:cNvPr id="8" name="Title 1">
            <a:extLst>
              <a:ext uri="{FF2B5EF4-FFF2-40B4-BE49-F238E27FC236}">
                <a16:creationId xmlns:a16="http://schemas.microsoft.com/office/drawing/2014/main" id="{D672E652-C645-4A6A-9220-6695A0ABEEBD}"/>
              </a:ext>
            </a:extLst>
          </p:cNvPr>
          <p:cNvSpPr txBox="1">
            <a:spLocks/>
          </p:cNvSpPr>
          <p:nvPr/>
        </p:nvSpPr>
        <p:spPr>
          <a:xfrm>
            <a:off x="634376" y="5317575"/>
            <a:ext cx="8643240" cy="1444104"/>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lumMod val="75000"/>
                    <a:lumOff val="25000"/>
                  </a:schemeClr>
                </a:solidFill>
                <a:latin typeface="+mn-lt"/>
                <a:ea typeface="+mn-ea"/>
                <a:cs typeface="+mn-cs"/>
              </a:rPr>
              <a:t>In SA, there is only one main cluster near Adelaide CBD and rest of the supplier are scattered around. It would be optimal to set up one office near Adelaide CBD like </a:t>
            </a:r>
            <a:r>
              <a:rPr lang="en-US" sz="2400" dirty="0" err="1">
                <a:solidFill>
                  <a:schemeClr val="tx1">
                    <a:lumMod val="75000"/>
                    <a:lumOff val="25000"/>
                  </a:schemeClr>
                </a:solidFill>
                <a:latin typeface="+mn-lt"/>
                <a:ea typeface="+mn-ea"/>
                <a:cs typeface="+mn-cs"/>
              </a:rPr>
              <a:t>Pooraka</a:t>
            </a:r>
            <a:r>
              <a:rPr lang="en-US" sz="2400" dirty="0">
                <a:solidFill>
                  <a:schemeClr val="tx1">
                    <a:lumMod val="75000"/>
                    <a:lumOff val="25000"/>
                  </a:schemeClr>
                </a:solidFill>
                <a:latin typeface="+mn-lt"/>
                <a:ea typeface="+mn-ea"/>
                <a:cs typeface="+mn-cs"/>
              </a:rPr>
              <a:t> or Elizabeth </a:t>
            </a:r>
          </a:p>
          <a:p>
            <a:endParaRPr lang="en-US" sz="1800" dirty="0">
              <a:latin typeface="+mn-lt"/>
            </a:endParaRPr>
          </a:p>
        </p:txBody>
      </p:sp>
    </p:spTree>
    <p:extLst>
      <p:ext uri="{BB962C8B-B14F-4D97-AF65-F5344CB8AC3E}">
        <p14:creationId xmlns:p14="http://schemas.microsoft.com/office/powerpoint/2010/main" val="7191711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325</TotalTime>
  <Words>987</Words>
  <Application>Microsoft Office PowerPoint</Application>
  <PresentationFormat>Widescreen</PresentationFormat>
  <Paragraphs>68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 ANZ Assignment          - Vijay Iyer</vt:lpstr>
      <vt:lpstr>Task 1</vt:lpstr>
      <vt:lpstr>Task 1</vt:lpstr>
      <vt:lpstr>Task 1 - Results</vt:lpstr>
      <vt:lpstr>Task 1 - Results</vt:lpstr>
      <vt:lpstr>Task 2</vt:lpstr>
      <vt:lpstr>Task 2 - Supplier Location in Victoria</vt:lpstr>
      <vt:lpstr>Task 2 - Supplier Location in NSW</vt:lpstr>
      <vt:lpstr>Task 2 – Supplier Location in South Australia</vt:lpstr>
      <vt:lpstr>Task 2 – Supplier Location in Western Australia</vt:lpstr>
      <vt:lpstr>Task 2 – Supplier Location in Australian Capital Territory</vt:lpstr>
      <vt:lpstr>Task 2 – Supplier Location in Tasmania</vt:lpstr>
      <vt:lpstr>Task 2 – Supplier location in Northern Territory </vt:lpstr>
      <vt:lpstr>Task 2 – Supplier location in Queensland</vt:lpstr>
      <vt:lpstr>Task 2 – Government Agencies Location</vt:lpstr>
      <vt:lpstr>Machine Learning Use Case</vt:lpstr>
      <vt:lpstr>Machine Learning Use Case (Continued)</vt:lpstr>
      <vt:lpstr>Machine Learning Use Case (Continued)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Iyer</dc:creator>
  <cp:lastModifiedBy>Vijay Iyer</cp:lastModifiedBy>
  <cp:revision>25</cp:revision>
  <dcterms:created xsi:type="dcterms:W3CDTF">2021-06-30T07:58:26Z</dcterms:created>
  <dcterms:modified xsi:type="dcterms:W3CDTF">2021-06-30T14:08:49Z</dcterms:modified>
</cp:coreProperties>
</file>